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542400" y="144792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170040" y="144792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914400" y="383616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542400" y="383616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170040" y="383616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914400" y="274680"/>
            <a:ext cx="77720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542400" y="144792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170040" y="144792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914400" y="383616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542400" y="383616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170040" y="383616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914400" y="274680"/>
            <a:ext cx="77720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4929"/>
            </a:avLst>
          </a:prstGeom>
          <a:ln cap="sq"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5160" y="69840"/>
            <a:ext cx="9012960" cy="6691680"/>
          </a:xfrm>
          <a:prstGeom prst="roundRect">
            <a:avLst>
              <a:gd name="adj" fmla="val 4929"/>
            </a:avLst>
          </a:prstGeom>
          <a:blipFill rotWithShape="0">
            <a:blip r:embed="rId3"/>
            <a:tile/>
          </a:blipFill>
          <a:ln cap="sq"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51557411-CA50-44D1-8380-2B68E33EB169}" type="datetime">
              <a:rPr b="0" lang="ru-RU" sz="1400" spc="-1" strike="noStrike">
                <a:solidFill>
                  <a:srgbClr val="696464"/>
                </a:solidFill>
                <a:latin typeface="Perpetua"/>
              </a:rPr>
              <a:t>25.10.22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fld id="{710D865A-0547-4D5A-86E9-9698723B8B86}" type="slidenum">
              <a:rPr b="0" lang="ru-RU" sz="1400" spc="-1" strike="noStrike">
                <a:solidFill>
                  <a:srgbClr val="ffffff"/>
                </a:solidFill>
                <a:latin typeface="Franklin Gothic Book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63000" y="1449360"/>
            <a:ext cx="9021240" cy="15271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80"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63000" y="1396800"/>
            <a:ext cx="9021240" cy="12024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80"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63000" y="2976480"/>
            <a:ext cx="9021240" cy="110160"/>
          </a:xfrm>
          <a:prstGeom prst="rect">
            <a:avLst/>
          </a:prstGeom>
          <a:solidFill>
            <a:schemeClr val="accent5"/>
          </a:solidFill>
          <a:ln w="19080"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lIns="90000" rIns="90000" tIns="4500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ffffff"/>
                </a:solidFill>
                <a:latin typeface="Franklin Gothic Book"/>
              </a:rPr>
              <a:t>Образец заголовка</a:t>
            </a:r>
            <a:endParaRPr b="0" lang="ru-RU" sz="40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latin typeface="Perpetua"/>
              </a:rPr>
              <a:t>Для правки структуры щёлкните мышью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Perpetua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Perpetu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Perpetua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Perpetu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Perpetua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Perpetu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Perpetua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Perpetu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Perpetua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Perpetu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Perpetua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4929"/>
            </a:avLst>
          </a:prstGeom>
          <a:ln cap="sq"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50" name="PlaceHolder 3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rIns="90000" tIns="45000" bIns="91440" anchor="b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696464"/>
                </a:solidFill>
                <a:latin typeface="Franklin Gothic Book"/>
              </a:rPr>
              <a:t>Образец заголовка</a:t>
            </a:r>
            <a:endParaRPr b="0" lang="ru-RU" sz="40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3EA10D2B-02EE-43B8-983C-DE2FE6D70478}" type="datetime">
              <a:rPr b="0" lang="ru-RU" sz="1400" spc="-1" strike="noStrike">
                <a:solidFill>
                  <a:srgbClr val="696464"/>
                </a:solidFill>
                <a:latin typeface="Perpetua"/>
              </a:rPr>
              <a:t>25.10.22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fld id="{CDEE4A3D-EB77-4371-A61A-59FFAF72275A}" type="slidenum">
              <a:rPr b="0" lang="ru-RU" sz="1400" spc="-1" strike="noStrike">
                <a:solidFill>
                  <a:srgbClr val="ffffff"/>
                </a:solidFill>
                <a:latin typeface="Franklin Gothic Book"/>
              </a:rPr>
              <a:t>1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ru-RU" sz="2600" spc="-1" strike="noStrike">
                <a:solidFill>
                  <a:srgbClr val="000000"/>
                </a:solidFill>
                <a:latin typeface="Perpetua"/>
              </a:rPr>
              <a:t>Образец текста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lvl="1" marL="548640" indent="-228240">
              <a:lnSpc>
                <a:spcPct val="100000"/>
              </a:lnSpc>
              <a:spcBef>
                <a:spcPts val="371"/>
              </a:spcBef>
              <a:buClr>
                <a:srgbClr val="9b2d1f"/>
              </a:buClr>
              <a:buSzPct val="85000"/>
              <a:buFont typeface="Wingdings 2" charset="2"/>
              <a:buChar char=""/>
            </a:pPr>
            <a:r>
              <a:rPr b="0" lang="ru-RU" sz="2400" spc="-1" strike="noStrike">
                <a:solidFill>
                  <a:srgbClr val="000000"/>
                </a:solidFill>
                <a:latin typeface="Perpetua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Perpetua"/>
            </a:endParaRPr>
          </a:p>
          <a:p>
            <a:pPr lvl="2" marL="822960" indent="-228240">
              <a:lnSpc>
                <a:spcPct val="100000"/>
              </a:lnSpc>
              <a:spcBef>
                <a:spcPts val="371"/>
              </a:spcBef>
              <a:buClr>
                <a:srgbClr val="e5b1ab"/>
              </a:buClr>
              <a:buSzPct val="85000"/>
              <a:buFont typeface="Wingdings 2" charset="2"/>
              <a:buChar char=""/>
            </a:pPr>
            <a:r>
              <a:rPr b="0" lang="ru-RU" sz="2000" spc="-1" strike="noStrike">
                <a:solidFill>
                  <a:srgbClr val="000000"/>
                </a:solidFill>
                <a:latin typeface="Perpetua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Perpetua"/>
            </a:endParaRPr>
          </a:p>
          <a:p>
            <a:pPr lvl="3" marL="1097280" indent="-228240">
              <a:lnSpc>
                <a:spcPct val="100000"/>
              </a:lnSpc>
              <a:spcBef>
                <a:spcPts val="371"/>
              </a:spcBef>
              <a:buClr>
                <a:srgbClr val="a28e6a"/>
              </a:buClr>
              <a:buSzPct val="80000"/>
              <a:buFont typeface="Wingdings 2" charset="2"/>
              <a:buChar char=""/>
            </a:pPr>
            <a:r>
              <a:rPr b="0" lang="ru-RU" sz="2000" spc="-1" strike="noStrike">
                <a:solidFill>
                  <a:srgbClr val="000000"/>
                </a:solidFill>
                <a:latin typeface="Perpetua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Perpetua"/>
            </a:endParaRPr>
          </a:p>
          <a:p>
            <a:pPr lvl="4" marL="1371600" indent="-228240">
              <a:lnSpc>
                <a:spcPct val="100000"/>
              </a:lnSpc>
              <a:spcBef>
                <a:spcPts val="371"/>
              </a:spcBef>
              <a:buClr>
                <a:srgbClr val="a28e6a"/>
              </a:buClr>
              <a:buFont typeface="StarSymbol"/>
              <a:buChar char="o"/>
            </a:pPr>
            <a:r>
              <a:rPr b="0" lang="ru-RU" sz="2000" spc="-1" strike="noStrike">
                <a:solidFill>
                  <a:srgbClr val="000000"/>
                </a:solidFill>
                <a:latin typeface="Perpetua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068000" y="3717000"/>
            <a:ext cx="4852080" cy="288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algn="r">
              <a:lnSpc>
                <a:spcPct val="100000"/>
              </a:lnSpc>
              <a:spcBef>
                <a:spcPts val="581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Выполнила:</a:t>
            </a:r>
            <a:endParaRPr b="0" lang="ru-RU" sz="20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81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Учитель начальных классов </a:t>
            </a:r>
            <a:endParaRPr b="0" lang="ru-RU" sz="20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81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Ластовиченко Л.В.</a:t>
            </a:r>
            <a:endParaRPr b="0" lang="ru-RU" sz="20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81"/>
              </a:spcBef>
            </a:pPr>
            <a:endParaRPr b="0" lang="ru-RU" sz="20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81"/>
              </a:spcBef>
            </a:pPr>
            <a:endParaRPr b="0" lang="ru-RU" sz="20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81"/>
              </a:spcBef>
            </a:pPr>
            <a:endParaRPr b="0" lang="ru-RU" sz="20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81"/>
              </a:spcBef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2022 год.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505880"/>
            <a:ext cx="8229240" cy="1469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ctr">
            <a:normAutofit fontScale="52000"/>
          </a:bodyPr>
          <a:p>
            <a:pPr algn="ctr">
              <a:lnSpc>
                <a:spcPct val="100000"/>
              </a:lnSpc>
            </a:pPr>
            <a:r>
              <a:rPr b="1" lang="ru-RU" sz="3600" spc="49" strike="noStrike">
                <a:solidFill>
                  <a:srgbClr val="fbfbfb"/>
                </a:solidFill>
                <a:latin typeface="Times New Roman"/>
              </a:rPr>
              <a:t>Презентация к уроку по математике в 4 классе</a:t>
            </a:r>
            <a:br/>
            <a:r>
              <a:rPr b="1" lang="ru-RU" sz="3600" spc="49" strike="noStrike">
                <a:solidFill>
                  <a:srgbClr val="fbfbfb"/>
                </a:solidFill>
                <a:latin typeface="Times New Roman"/>
              </a:rPr>
              <a:t>«Класс миллионов. Округление чисел»</a:t>
            </a:r>
            <a:endParaRPr b="0" lang="ru-RU" sz="3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Table 1"/>
          <p:cNvGraphicFramePr/>
          <p:nvPr/>
        </p:nvGraphicFramePr>
        <p:xfrm>
          <a:off x="323640" y="2133000"/>
          <a:ext cx="8471880" cy="2310480"/>
        </p:xfrm>
        <a:graphic>
          <a:graphicData uri="http://schemas.openxmlformats.org/drawingml/2006/table">
            <a:tbl>
              <a:tblPr/>
              <a:tblGrid>
                <a:gridCol w="1008000"/>
                <a:gridCol w="864000"/>
                <a:gridCol w="864000"/>
                <a:gridCol w="864000"/>
                <a:gridCol w="792000"/>
                <a:gridCol w="864000"/>
                <a:gridCol w="792000"/>
                <a:gridCol w="752760"/>
                <a:gridCol w="835200"/>
                <a:gridCol w="835920"/>
              </a:tblGrid>
              <a:tr h="5954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Миллионов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851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Разряды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Сотни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236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16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 1"/>
          <p:cNvGraphicFramePr/>
          <p:nvPr/>
        </p:nvGraphicFramePr>
        <p:xfrm>
          <a:off x="323640" y="1412640"/>
          <a:ext cx="8471880" cy="2310480"/>
        </p:xfrm>
        <a:graphic>
          <a:graphicData uri="http://schemas.openxmlformats.org/drawingml/2006/table">
            <a:tbl>
              <a:tblPr/>
              <a:tblGrid>
                <a:gridCol w="1008000"/>
                <a:gridCol w="864000"/>
                <a:gridCol w="864000"/>
                <a:gridCol w="864000"/>
                <a:gridCol w="792000"/>
                <a:gridCol w="864000"/>
                <a:gridCol w="792000"/>
                <a:gridCol w="752760"/>
                <a:gridCol w="835200"/>
                <a:gridCol w="835920"/>
              </a:tblGrid>
              <a:tr h="5954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Миллионов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851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Разряды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Сотни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236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16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0" name="CustomShape 2"/>
          <p:cNvSpPr/>
          <p:nvPr/>
        </p:nvSpPr>
        <p:spPr>
          <a:xfrm>
            <a:off x="2123640" y="4725000"/>
            <a:ext cx="532836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Читаем число: восемь миллионов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Table 1"/>
          <p:cNvGraphicFramePr/>
          <p:nvPr/>
        </p:nvGraphicFramePr>
        <p:xfrm>
          <a:off x="323640" y="1196640"/>
          <a:ext cx="8471880" cy="2745720"/>
        </p:xfrm>
        <a:graphic>
          <a:graphicData uri="http://schemas.openxmlformats.org/drawingml/2006/table">
            <a:tbl>
              <a:tblPr/>
              <a:tblGrid>
                <a:gridCol w="1008000"/>
                <a:gridCol w="864000"/>
                <a:gridCol w="864000"/>
                <a:gridCol w="864000"/>
                <a:gridCol w="792000"/>
                <a:gridCol w="864000"/>
                <a:gridCol w="792000"/>
                <a:gridCol w="752760"/>
                <a:gridCol w="835200"/>
                <a:gridCol w="835920"/>
              </a:tblGrid>
              <a:tr h="5965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Миллионов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851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Разряды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Сотни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3080">
                <a:tc rowSpan="3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308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200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2" name="CustomShape 2"/>
          <p:cNvSpPr/>
          <p:nvPr/>
        </p:nvSpPr>
        <p:spPr>
          <a:xfrm>
            <a:off x="611640" y="4509000"/>
            <a:ext cx="7920360" cy="207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12 единиц класса тысяч</a:t>
            </a:r>
            <a:endParaRPr b="0" lang="ru-RU" sz="2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3 единицы класса миллионов, 8 единиц класса тысяч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Называем числа:</a:t>
            </a: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12 000</a:t>
            </a:r>
            <a:endParaRPr b="0" lang="ru-RU" sz="2600" spc="-1" strike="noStrike">
              <a:latin typeface="Arial"/>
            </a:endParaRPr>
          </a:p>
          <a:p>
            <a:pPr marL="514440" indent="-514080" algn="ctr"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3 008 000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solidFill>
            <a:srgbClr val="f4b39b"/>
          </a:solidFill>
          <a:ln>
            <a:noFill/>
          </a:ln>
        </p:spPr>
        <p:txBody>
          <a:bodyPr lIns="90000" rIns="90000" tIns="45000" bIns="91440"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 u="sng">
                <a:solidFill>
                  <a:srgbClr val="000000"/>
                </a:solidFill>
                <a:uFillTx/>
                <a:latin typeface="Times New Roman"/>
              </a:rPr>
              <a:t>Памятка</a:t>
            </a:r>
            <a:endParaRPr b="0" lang="ru-RU" sz="36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914400" y="1845000"/>
            <a:ext cx="7772040" cy="4174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 u="sng">
                <a:solidFill>
                  <a:srgbClr val="000000"/>
                </a:solidFill>
                <a:uFillTx/>
                <a:latin typeface="Times New Roman"/>
              </a:rPr>
              <a:t>Запомни: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    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Для того, чтобы определить общее количество единиц каждого разряда в числе, надо определить единицы предыдущих разрядов.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4356000" y="3501000"/>
            <a:ext cx="1071360" cy="35964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4572000" y="3069000"/>
            <a:ext cx="855360" cy="359640"/>
          </a:xfrm>
          <a:prstGeom prst="rect">
            <a:avLst/>
          </a:prstGeom>
          <a:blipFill rotWithShape="0">
            <a:blip r:embed="rId2"/>
            <a:tile/>
          </a:blipFill>
          <a:ln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7" name="CustomShape 3"/>
          <p:cNvSpPr/>
          <p:nvPr/>
        </p:nvSpPr>
        <p:spPr>
          <a:xfrm>
            <a:off x="4788000" y="2637000"/>
            <a:ext cx="639360" cy="359640"/>
          </a:xfrm>
          <a:prstGeom prst="rect">
            <a:avLst/>
          </a:prstGeom>
          <a:blipFill rotWithShape="0">
            <a:blip r:embed="rId3"/>
            <a:tile/>
          </a:blipFill>
          <a:ln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8" name="CustomShape 4"/>
          <p:cNvSpPr/>
          <p:nvPr/>
        </p:nvSpPr>
        <p:spPr>
          <a:xfrm>
            <a:off x="5004000" y="2205000"/>
            <a:ext cx="503640" cy="359640"/>
          </a:xfrm>
          <a:prstGeom prst="rect">
            <a:avLst/>
          </a:prstGeom>
          <a:blipFill rotWithShape="0">
            <a:blip r:embed="rId4"/>
            <a:tile/>
          </a:blipFill>
          <a:ln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9" name="CustomShape 5"/>
          <p:cNvSpPr/>
          <p:nvPr/>
        </p:nvSpPr>
        <p:spPr>
          <a:xfrm>
            <a:off x="5148000" y="1772640"/>
            <a:ext cx="287640" cy="359640"/>
          </a:xfrm>
          <a:prstGeom prst="rect">
            <a:avLst/>
          </a:prstGeom>
          <a:blipFill rotWithShape="0">
            <a:blip r:embed="rId5"/>
            <a:tile/>
          </a:blipFill>
          <a:ln>
            <a:noFill/>
          </a:ln>
          <a:effectLst>
            <a:outerShdw algn="t" blurRad="38100" dir="5400000" dist="2556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0" name="TextShape 6"/>
          <p:cNvSpPr txBox="1"/>
          <p:nvPr/>
        </p:nvSpPr>
        <p:spPr>
          <a:xfrm>
            <a:off x="914400" y="332640"/>
            <a:ext cx="7772040" cy="5686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123 456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Десятков                        123 456    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Сотен                             123 456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Тысяч                             123 456    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Десятков тысяч             123 456   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Сотен тысяч                  123 456   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               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                  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              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Table 1"/>
          <p:cNvGraphicFramePr/>
          <p:nvPr/>
        </p:nvGraphicFramePr>
        <p:xfrm>
          <a:off x="1523880" y="1397160"/>
          <a:ext cx="6095520" cy="2224800"/>
        </p:xfrm>
        <a:graphic>
          <a:graphicData uri="http://schemas.openxmlformats.org/drawingml/2006/table">
            <a:tbl>
              <a:tblPr/>
              <a:tblGrid>
                <a:gridCol w="3047760"/>
                <a:gridCol w="3047760"/>
              </a:tblGrid>
              <a:tr h="428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123 456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</a:tr>
              <a:tr h="428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12 345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Десятков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</a:tr>
              <a:tr h="428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1 234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Сотни 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</a:tr>
              <a:tr h="428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</a:tr>
              <a:tr h="428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Десятков тысяч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</a:tr>
              <a:tr h="428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Сотня тысяч</a:t>
                      </a:r>
                      <a:endParaRPr b="0" lang="ru-RU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4b39b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914400" y="274680"/>
            <a:ext cx="7772040" cy="849600"/>
          </a:xfrm>
          <a:prstGeom prst="rect">
            <a:avLst/>
          </a:prstGeom>
          <a:solidFill>
            <a:srgbClr val="f4b39b"/>
          </a:solidFill>
          <a:ln>
            <a:noFill/>
          </a:ln>
        </p:spPr>
        <p:txBody>
          <a:bodyPr lIns="90000" rIns="90000" tIns="45000" bIns="91440"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 u="sng">
                <a:solidFill>
                  <a:srgbClr val="000000"/>
                </a:solidFill>
                <a:uFillTx/>
                <a:latin typeface="Times New Roman"/>
              </a:rPr>
              <a:t>Округление чисел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 u="sng">
                <a:solidFill>
                  <a:srgbClr val="000000"/>
                </a:solidFill>
                <a:uFillTx/>
                <a:latin typeface="Times New Roman"/>
              </a:rPr>
              <a:t>Запомни: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Когда точность не нужна или невозможна, числа округляют.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Чтобы округлить число до какого-либо разряда, подчеркиваем цифру этого разряда.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Затем все цифры, стоящие правее подчеркнутой заменим нулями.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Если первая, замененная нулём цифра 0,1,2,3 или 4, то подчёркнутую цифру оставляем без изменений.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just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Если первая, заменённая нулём цифра 5,6,7,8 или 9, то подчёркнутую цифру увеличиваем на 1.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57 361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914400" y="1917000"/>
            <a:ext cx="7772040" cy="4102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57 367</a:t>
            </a:r>
            <a:endParaRPr b="0" lang="ru-RU" sz="28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b="0" lang="ru-RU" sz="28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    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цифра округляемого разряда.</a:t>
            </a:r>
            <a:endParaRPr b="0" lang="ru-RU" sz="28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Это цифра 7.</a:t>
            </a:r>
            <a:endParaRPr b="0" lang="ru-RU" sz="28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56" name="Line 3"/>
          <p:cNvSpPr/>
          <p:nvPr/>
        </p:nvSpPr>
        <p:spPr>
          <a:xfrm>
            <a:off x="4427640" y="2348640"/>
            <a:ext cx="288360" cy="0"/>
          </a:xfrm>
          <a:prstGeom prst="line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7" name="CustomShape 4"/>
          <p:cNvSpPr/>
          <p:nvPr/>
        </p:nvSpPr>
        <p:spPr>
          <a:xfrm flipH="1">
            <a:off x="3779280" y="2493000"/>
            <a:ext cx="647640" cy="43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b0350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2123640" y="836640"/>
            <a:ext cx="545760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b="0" lang="ru-RU" sz="6000" spc="-1" strike="noStrike">
                <a:solidFill>
                  <a:srgbClr val="000000"/>
                </a:solidFill>
                <a:latin typeface="Times New Roman"/>
              </a:rPr>
              <a:t>57 361 </a:t>
            </a:r>
            <a:endParaRPr b="0" lang="ru-RU" sz="60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b="0" lang="ru-RU" sz="60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361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59" name="Line 2"/>
          <p:cNvSpPr/>
          <p:nvPr/>
        </p:nvSpPr>
        <p:spPr>
          <a:xfrm>
            <a:off x="4644000" y="1772640"/>
            <a:ext cx="0" cy="1152000"/>
          </a:xfrm>
          <a:prstGeom prst="line">
            <a:avLst/>
          </a:prstGeom>
          <a:ln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60" name="Line 3"/>
          <p:cNvSpPr/>
          <p:nvPr/>
        </p:nvSpPr>
        <p:spPr>
          <a:xfrm>
            <a:off x="4139640" y="2708640"/>
            <a:ext cx="432360" cy="0"/>
          </a:xfrm>
          <a:prstGeom prst="line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1" name="CustomShape 4"/>
          <p:cNvSpPr/>
          <p:nvPr/>
        </p:nvSpPr>
        <p:spPr>
          <a:xfrm>
            <a:off x="2915640" y="3789000"/>
            <a:ext cx="43920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- Заменяемые цифры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2123640" y="836640"/>
            <a:ext cx="545760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b="0" lang="ru-RU" sz="6000" spc="-1" strike="noStrike">
                <a:solidFill>
                  <a:srgbClr val="000000"/>
                </a:solidFill>
                <a:latin typeface="Times New Roman"/>
              </a:rPr>
              <a:t>57 361 </a:t>
            </a:r>
            <a:endParaRPr b="0" lang="ru-RU" sz="60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b="0" lang="ru-RU" sz="60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3 &lt; 5 примерно равна 57 000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57 361      57 000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63" name="Line 2"/>
          <p:cNvSpPr/>
          <p:nvPr/>
        </p:nvSpPr>
        <p:spPr>
          <a:xfrm>
            <a:off x="4644000" y="1772640"/>
            <a:ext cx="0" cy="1152000"/>
          </a:xfrm>
          <a:prstGeom prst="line">
            <a:avLst/>
          </a:prstGeom>
          <a:ln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64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65" name="Picture 5" descr=""/>
          <p:cNvPicPr/>
          <p:nvPr/>
        </p:nvPicPr>
        <p:blipFill>
          <a:blip r:embed="rId1"/>
          <a:stretch/>
        </p:blipFill>
        <p:spPr>
          <a:xfrm>
            <a:off x="4644000" y="4077000"/>
            <a:ext cx="359640" cy="659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>
            <a:norm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Запишите числа, которые необходимы 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914400" y="1556640"/>
            <a:ext cx="7772040" cy="4462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после 1998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вправо через 2 числа от 600 020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число после 789 000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между 10 299         10 301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перед          10 302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после 312 459 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grpSp>
        <p:nvGrpSpPr>
          <p:cNvPr id="95" name="Group 3"/>
          <p:cNvGrpSpPr/>
          <p:nvPr/>
        </p:nvGrpSpPr>
        <p:grpSpPr>
          <a:xfrm>
            <a:off x="3276000" y="1700640"/>
            <a:ext cx="575640" cy="287640"/>
            <a:chOff x="3276000" y="1700640"/>
            <a:chExt cx="575640" cy="287640"/>
          </a:xfrm>
        </p:grpSpPr>
        <p:sp>
          <p:nvSpPr>
            <p:cNvPr id="96" name="CustomShape 4"/>
            <p:cNvSpPr/>
            <p:nvPr/>
          </p:nvSpPr>
          <p:spPr>
            <a:xfrm>
              <a:off x="3276000" y="1700640"/>
              <a:ext cx="215640" cy="287640"/>
            </a:xfrm>
            <a:prstGeom prst="chevron">
              <a:avLst>
                <a:gd name="adj" fmla="val 50000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7" name="CustomShape 5"/>
            <p:cNvSpPr/>
            <p:nvPr/>
          </p:nvSpPr>
          <p:spPr>
            <a:xfrm>
              <a:off x="3420000" y="1700640"/>
              <a:ext cx="431640" cy="28764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8" name="CustomShape 6"/>
            <p:cNvSpPr/>
            <p:nvPr/>
          </p:nvSpPr>
          <p:spPr>
            <a:xfrm>
              <a:off x="3708000" y="1772640"/>
              <a:ext cx="45360" cy="4536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99" name="Group 7"/>
          <p:cNvGrpSpPr/>
          <p:nvPr/>
        </p:nvGrpSpPr>
        <p:grpSpPr>
          <a:xfrm>
            <a:off x="3996000" y="1700640"/>
            <a:ext cx="575640" cy="287640"/>
            <a:chOff x="3996000" y="1700640"/>
            <a:chExt cx="575640" cy="287640"/>
          </a:xfrm>
        </p:grpSpPr>
        <p:sp>
          <p:nvSpPr>
            <p:cNvPr id="100" name="CustomShape 8"/>
            <p:cNvSpPr/>
            <p:nvPr/>
          </p:nvSpPr>
          <p:spPr>
            <a:xfrm>
              <a:off x="3996000" y="1700640"/>
              <a:ext cx="215640" cy="287640"/>
            </a:xfrm>
            <a:prstGeom prst="chevron">
              <a:avLst>
                <a:gd name="adj" fmla="val 50000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1" name="CustomShape 9"/>
            <p:cNvSpPr/>
            <p:nvPr/>
          </p:nvSpPr>
          <p:spPr>
            <a:xfrm>
              <a:off x="4140000" y="1700640"/>
              <a:ext cx="431640" cy="28764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2" name="CustomShape 10"/>
            <p:cNvSpPr/>
            <p:nvPr/>
          </p:nvSpPr>
          <p:spPr>
            <a:xfrm>
              <a:off x="4428000" y="1772640"/>
              <a:ext cx="45360" cy="4536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103" name="Group 11"/>
          <p:cNvGrpSpPr/>
          <p:nvPr/>
        </p:nvGrpSpPr>
        <p:grpSpPr>
          <a:xfrm>
            <a:off x="6156000" y="2133000"/>
            <a:ext cx="576000" cy="287640"/>
            <a:chOff x="6156000" y="2133000"/>
            <a:chExt cx="576000" cy="287640"/>
          </a:xfrm>
        </p:grpSpPr>
        <p:sp>
          <p:nvSpPr>
            <p:cNvPr id="104" name="CustomShape 12"/>
            <p:cNvSpPr/>
            <p:nvPr/>
          </p:nvSpPr>
          <p:spPr>
            <a:xfrm>
              <a:off x="6156000" y="2133000"/>
              <a:ext cx="215640" cy="287640"/>
            </a:xfrm>
            <a:prstGeom prst="chevron">
              <a:avLst>
                <a:gd name="adj" fmla="val 50000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5" name="CustomShape 13"/>
            <p:cNvSpPr/>
            <p:nvPr/>
          </p:nvSpPr>
          <p:spPr>
            <a:xfrm>
              <a:off x="6300360" y="2133000"/>
              <a:ext cx="431640" cy="28764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6" name="CustomShape 14"/>
            <p:cNvSpPr/>
            <p:nvPr/>
          </p:nvSpPr>
          <p:spPr>
            <a:xfrm>
              <a:off x="6588360" y="2205000"/>
              <a:ext cx="45360" cy="4536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107" name="Group 15"/>
          <p:cNvGrpSpPr/>
          <p:nvPr/>
        </p:nvGrpSpPr>
        <p:grpSpPr>
          <a:xfrm>
            <a:off x="6876360" y="2133000"/>
            <a:ext cx="575640" cy="287640"/>
            <a:chOff x="6876360" y="2133000"/>
            <a:chExt cx="575640" cy="287640"/>
          </a:xfrm>
        </p:grpSpPr>
        <p:sp>
          <p:nvSpPr>
            <p:cNvPr id="108" name="CustomShape 16"/>
            <p:cNvSpPr/>
            <p:nvPr/>
          </p:nvSpPr>
          <p:spPr>
            <a:xfrm>
              <a:off x="6876360" y="2133000"/>
              <a:ext cx="215640" cy="287640"/>
            </a:xfrm>
            <a:prstGeom prst="chevron">
              <a:avLst>
                <a:gd name="adj" fmla="val 50000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9" name="CustomShape 17"/>
            <p:cNvSpPr/>
            <p:nvPr/>
          </p:nvSpPr>
          <p:spPr>
            <a:xfrm>
              <a:off x="7020360" y="2133000"/>
              <a:ext cx="431640" cy="28764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0" name="CustomShape 18"/>
            <p:cNvSpPr/>
            <p:nvPr/>
          </p:nvSpPr>
          <p:spPr>
            <a:xfrm>
              <a:off x="7308360" y="2205000"/>
              <a:ext cx="45360" cy="4536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111" name="Group 19"/>
          <p:cNvGrpSpPr/>
          <p:nvPr/>
        </p:nvGrpSpPr>
        <p:grpSpPr>
          <a:xfrm>
            <a:off x="4500000" y="2637000"/>
            <a:ext cx="575640" cy="287640"/>
            <a:chOff x="4500000" y="2637000"/>
            <a:chExt cx="575640" cy="287640"/>
          </a:xfrm>
        </p:grpSpPr>
        <p:sp>
          <p:nvSpPr>
            <p:cNvPr id="112" name="CustomShape 20"/>
            <p:cNvSpPr/>
            <p:nvPr/>
          </p:nvSpPr>
          <p:spPr>
            <a:xfrm>
              <a:off x="4500000" y="2637000"/>
              <a:ext cx="215640" cy="287640"/>
            </a:xfrm>
            <a:prstGeom prst="chevron">
              <a:avLst>
                <a:gd name="adj" fmla="val 50000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3" name="CustomShape 21"/>
            <p:cNvSpPr/>
            <p:nvPr/>
          </p:nvSpPr>
          <p:spPr>
            <a:xfrm>
              <a:off x="4644000" y="2637000"/>
              <a:ext cx="431640" cy="28764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4" name="CustomShape 22"/>
            <p:cNvSpPr/>
            <p:nvPr/>
          </p:nvSpPr>
          <p:spPr>
            <a:xfrm>
              <a:off x="4932000" y="2709000"/>
              <a:ext cx="45360" cy="4536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115" name="Group 23"/>
          <p:cNvGrpSpPr/>
          <p:nvPr/>
        </p:nvGrpSpPr>
        <p:grpSpPr>
          <a:xfrm>
            <a:off x="3492000" y="3069000"/>
            <a:ext cx="575640" cy="287640"/>
            <a:chOff x="3492000" y="3069000"/>
            <a:chExt cx="575640" cy="287640"/>
          </a:xfrm>
        </p:grpSpPr>
        <p:sp>
          <p:nvSpPr>
            <p:cNvPr id="116" name="CustomShape 24"/>
            <p:cNvSpPr/>
            <p:nvPr/>
          </p:nvSpPr>
          <p:spPr>
            <a:xfrm>
              <a:off x="3492000" y="3069000"/>
              <a:ext cx="215640" cy="287640"/>
            </a:xfrm>
            <a:prstGeom prst="chevron">
              <a:avLst>
                <a:gd name="adj" fmla="val 50000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7" name="CustomShape 25"/>
            <p:cNvSpPr/>
            <p:nvPr/>
          </p:nvSpPr>
          <p:spPr>
            <a:xfrm>
              <a:off x="3636000" y="3069000"/>
              <a:ext cx="431640" cy="28764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8" name="CustomShape 26"/>
            <p:cNvSpPr/>
            <p:nvPr/>
          </p:nvSpPr>
          <p:spPr>
            <a:xfrm>
              <a:off x="3924000" y="3141000"/>
              <a:ext cx="45360" cy="4536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119" name="Group 27"/>
          <p:cNvGrpSpPr/>
          <p:nvPr/>
        </p:nvGrpSpPr>
        <p:grpSpPr>
          <a:xfrm>
            <a:off x="2411640" y="3573000"/>
            <a:ext cx="575640" cy="287640"/>
            <a:chOff x="2411640" y="3573000"/>
            <a:chExt cx="575640" cy="287640"/>
          </a:xfrm>
        </p:grpSpPr>
        <p:sp>
          <p:nvSpPr>
            <p:cNvPr id="120" name="CustomShape 28"/>
            <p:cNvSpPr/>
            <p:nvPr/>
          </p:nvSpPr>
          <p:spPr>
            <a:xfrm>
              <a:off x="2411640" y="3573000"/>
              <a:ext cx="215640" cy="287640"/>
            </a:xfrm>
            <a:prstGeom prst="chevron">
              <a:avLst>
                <a:gd name="adj" fmla="val 50000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1" name="CustomShape 29"/>
            <p:cNvSpPr/>
            <p:nvPr/>
          </p:nvSpPr>
          <p:spPr>
            <a:xfrm>
              <a:off x="2555640" y="3573000"/>
              <a:ext cx="431640" cy="28764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2" name="CustomShape 30"/>
            <p:cNvSpPr/>
            <p:nvPr/>
          </p:nvSpPr>
          <p:spPr>
            <a:xfrm>
              <a:off x="2843640" y="3645000"/>
              <a:ext cx="45360" cy="4536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123" name="Group 31"/>
          <p:cNvGrpSpPr/>
          <p:nvPr/>
        </p:nvGrpSpPr>
        <p:grpSpPr>
          <a:xfrm>
            <a:off x="3564000" y="4005000"/>
            <a:ext cx="575640" cy="287640"/>
            <a:chOff x="3564000" y="4005000"/>
            <a:chExt cx="575640" cy="287640"/>
          </a:xfrm>
        </p:grpSpPr>
        <p:sp>
          <p:nvSpPr>
            <p:cNvPr id="124" name="CustomShape 32"/>
            <p:cNvSpPr/>
            <p:nvPr/>
          </p:nvSpPr>
          <p:spPr>
            <a:xfrm>
              <a:off x="3564000" y="4005000"/>
              <a:ext cx="215640" cy="287640"/>
            </a:xfrm>
            <a:prstGeom prst="chevron">
              <a:avLst>
                <a:gd name="adj" fmla="val 50000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5" name="CustomShape 33"/>
            <p:cNvSpPr/>
            <p:nvPr/>
          </p:nvSpPr>
          <p:spPr>
            <a:xfrm>
              <a:off x="3708000" y="4005000"/>
              <a:ext cx="431640" cy="28764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6" name="CustomShape 34"/>
            <p:cNvSpPr/>
            <p:nvPr/>
          </p:nvSpPr>
          <p:spPr>
            <a:xfrm>
              <a:off x="3996000" y="4077000"/>
              <a:ext cx="45360" cy="45360"/>
            </a:xfrm>
            <a:prstGeom prst="ellipse">
              <a:avLst/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3276000" y="1628640"/>
            <a:ext cx="3174480" cy="100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Times New Roman"/>
              </a:rPr>
              <a:t>57 361 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67" name="Line 2"/>
          <p:cNvSpPr/>
          <p:nvPr/>
        </p:nvSpPr>
        <p:spPr>
          <a:xfrm>
            <a:off x="4644000" y="1700640"/>
            <a:ext cx="0" cy="1152000"/>
          </a:xfrm>
          <a:prstGeom prst="line">
            <a:avLst/>
          </a:prstGeom>
          <a:ln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68" name="CustomShape 3"/>
          <p:cNvSpPr/>
          <p:nvPr/>
        </p:nvSpPr>
        <p:spPr>
          <a:xfrm>
            <a:off x="4212000" y="1628640"/>
            <a:ext cx="57564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(+1)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69" name="Line 4"/>
          <p:cNvSpPr/>
          <p:nvPr/>
        </p:nvSpPr>
        <p:spPr>
          <a:xfrm>
            <a:off x="4139640" y="2492640"/>
            <a:ext cx="432360" cy="0"/>
          </a:xfrm>
          <a:prstGeom prst="line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0" name="CustomShape 5"/>
          <p:cNvSpPr/>
          <p:nvPr/>
        </p:nvSpPr>
        <p:spPr>
          <a:xfrm>
            <a:off x="2627640" y="3357000"/>
            <a:ext cx="439200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8 &gt; 5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      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57 861      58 000    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71" name="Picture 5" descr=""/>
          <p:cNvPicPr/>
          <p:nvPr/>
        </p:nvPicPr>
        <p:blipFill>
          <a:blip r:embed="rId1"/>
          <a:stretch/>
        </p:blipFill>
        <p:spPr>
          <a:xfrm>
            <a:off x="4644000" y="3933000"/>
            <a:ext cx="359640" cy="659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5076000" y="3861000"/>
            <a:ext cx="575640" cy="359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73" name="TextShape 2"/>
          <p:cNvSpPr txBox="1"/>
          <p:nvPr/>
        </p:nvSpPr>
        <p:spPr>
          <a:xfrm>
            <a:off x="2123640" y="836640"/>
            <a:ext cx="545760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b="0" lang="ru-RU" sz="6000" spc="-1" strike="noStrike">
                <a:solidFill>
                  <a:srgbClr val="000000"/>
                </a:solidFill>
                <a:latin typeface="Times New Roman"/>
              </a:rPr>
              <a:t>1351.427</a:t>
            </a:r>
            <a:endParaRPr b="0" lang="ru-RU" sz="60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b="0" lang="ru-RU" sz="60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Так как 5 = 5 =&gt; увеличиваем цифру подчёркнутого ряда на 1, а все остальные цифры заменяем нулями.</a:t>
            </a:r>
            <a:endParaRPr b="0" lang="ru-RU" sz="24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Получилось: 13|51.427   1400 000</a:t>
            </a:r>
            <a:endParaRPr b="0" lang="ru-RU" sz="24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74" name="Line 3"/>
          <p:cNvSpPr/>
          <p:nvPr/>
        </p:nvSpPr>
        <p:spPr>
          <a:xfrm>
            <a:off x="4139640" y="1700640"/>
            <a:ext cx="0" cy="1368000"/>
          </a:xfrm>
          <a:prstGeom prst="line">
            <a:avLst/>
          </a:prstGeom>
          <a:ln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75" name="Line 4"/>
          <p:cNvSpPr/>
          <p:nvPr/>
        </p:nvSpPr>
        <p:spPr>
          <a:xfrm>
            <a:off x="3707640" y="2708640"/>
            <a:ext cx="432000" cy="0"/>
          </a:xfrm>
          <a:prstGeom prst="line">
            <a:avLst/>
          </a:prstGeom>
          <a:ln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6" name="CustomShape 5"/>
          <p:cNvSpPr/>
          <p:nvPr/>
        </p:nvSpPr>
        <p:spPr>
          <a:xfrm>
            <a:off x="6804360" y="1412640"/>
            <a:ext cx="20160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Сотен тысяч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77" name="CustomShape 6"/>
          <p:cNvSpPr/>
          <p:nvPr/>
        </p:nvSpPr>
        <p:spPr>
          <a:xfrm>
            <a:off x="3996000" y="4509000"/>
            <a:ext cx="5036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(+1)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78" name="Picture 5" descr=""/>
          <p:cNvPicPr/>
          <p:nvPr/>
        </p:nvPicPr>
        <p:blipFill>
          <a:blip r:embed="rId1"/>
          <a:stretch/>
        </p:blipFill>
        <p:spPr>
          <a:xfrm>
            <a:off x="5148000" y="4725000"/>
            <a:ext cx="202680" cy="371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solidFill>
            <a:srgbClr val="f4b39b"/>
          </a:solidFill>
          <a:ln>
            <a:noFill/>
          </a:ln>
        </p:spPr>
        <p:txBody>
          <a:bodyPr lIns="90000" rIns="90000" tIns="45000" bIns="91440"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 u="sng">
                <a:solidFill>
                  <a:srgbClr val="000000"/>
                </a:solidFill>
                <a:uFillTx/>
                <a:latin typeface="Times New Roman"/>
              </a:rPr>
              <a:t>Алгоритм округления целых чисел.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914400" y="1628640"/>
            <a:ext cx="7772040" cy="4390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Находим и подчёркиваем разряд, до которого надо округлить число;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Смотрим на цифру, стоящую после этого разряда: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Wingdings 2" charset="2"/>
              <a:buChar char=""/>
            </a:pPr>
            <a:r>
              <a:rPr b="0" lang="ru-RU" sz="2600" spc="-1" strike="noStrike">
                <a:solidFill>
                  <a:srgbClr val="ff0000"/>
                </a:solidFill>
                <a:latin typeface="Times New Roman"/>
              </a:rPr>
              <a:t>если это 1;2;3;4 – 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то заменяем цифры после подчёркнутого разряда нулями;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Wingdings 2" charset="2"/>
              <a:buChar char=""/>
            </a:pPr>
            <a:r>
              <a:rPr b="0" lang="ru-RU" sz="2600" spc="-1" strike="noStrike">
                <a:solidFill>
                  <a:srgbClr val="ff0000"/>
                </a:solidFill>
                <a:latin typeface="Times New Roman"/>
              </a:rPr>
              <a:t>если это 5;6;7;8;9 – 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то увеличиваем цифру подчёркнутого разряда </a:t>
            </a:r>
            <a:r>
              <a:rPr b="0" lang="ru-RU" sz="2600" spc="-1" strike="noStrike">
                <a:solidFill>
                  <a:srgbClr val="ff0000"/>
                </a:solidFill>
                <a:latin typeface="Times New Roman"/>
              </a:rPr>
              <a:t>на 1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, а все остальные цифры заменяют нулями.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755640" y="332640"/>
            <a:ext cx="8388000" cy="180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Миллион – 1000 000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Класс миллионов состоит из: класса единиц миллионов;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                                                   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класса десятков миллионов; 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                                                   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класса сотен миллионов.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  <p:graphicFrame>
        <p:nvGraphicFramePr>
          <p:cNvPr id="182" name="Table 2"/>
          <p:cNvGraphicFramePr/>
          <p:nvPr/>
        </p:nvGraphicFramePr>
        <p:xfrm>
          <a:off x="395640" y="2349000"/>
          <a:ext cx="8471880" cy="3180960"/>
        </p:xfrm>
        <a:graphic>
          <a:graphicData uri="http://schemas.openxmlformats.org/drawingml/2006/table">
            <a:tbl>
              <a:tblPr/>
              <a:tblGrid>
                <a:gridCol w="1008000"/>
                <a:gridCol w="864000"/>
                <a:gridCol w="864000"/>
                <a:gridCol w="864000"/>
                <a:gridCol w="792000"/>
                <a:gridCol w="864000"/>
                <a:gridCol w="792000"/>
                <a:gridCol w="752760"/>
                <a:gridCol w="835200"/>
                <a:gridCol w="835920"/>
              </a:tblGrid>
              <a:tr h="5972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Миллионов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Единиц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851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Разряды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Сотни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3440">
                <a:tc rowSpan="4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3-ий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34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34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23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914400" y="4581000"/>
            <a:ext cx="7772040" cy="1438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Спасибо за внимание!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2988000" y="620640"/>
            <a:ext cx="3456000" cy="3456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dir="t" rig="glow">
              <a:rot lat="0" lon="0" rev="14100000"/>
            </a:lightRig>
          </a:scene3d>
          <a:sp3d prstMaterial="softEdge">
            <a:bevelT prst="artDeco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3"/>
          <p:cNvSpPr/>
          <p:nvPr/>
        </p:nvSpPr>
        <p:spPr>
          <a:xfrm>
            <a:off x="3708000" y="1628640"/>
            <a:ext cx="575640" cy="50364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4"/>
          <p:cNvSpPr/>
          <p:nvPr/>
        </p:nvSpPr>
        <p:spPr>
          <a:xfrm>
            <a:off x="5076000" y="1628640"/>
            <a:ext cx="575640" cy="50364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5"/>
          <p:cNvSpPr/>
          <p:nvPr/>
        </p:nvSpPr>
        <p:spPr>
          <a:xfrm rot="16200000">
            <a:off x="4356000" y="2421360"/>
            <a:ext cx="719640" cy="1295640"/>
          </a:xfrm>
          <a:prstGeom prst="moon">
            <a:avLst>
              <a:gd name="adj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 u="sng">
                <a:solidFill>
                  <a:srgbClr val="000000"/>
                </a:solidFill>
                <a:uFillTx/>
                <a:latin typeface="Times New Roman"/>
              </a:rPr>
              <a:t>Проверим: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899640" y="15566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Perpetua"/>
              </a:rPr>
              <a:t>1998</a:t>
            </a:r>
            <a:r>
              <a:rPr b="0" lang="ru-RU" sz="2600" spc="-1" strike="noStrike">
                <a:solidFill>
                  <a:srgbClr val="d34817"/>
                </a:solidFill>
                <a:latin typeface="Perpetua"/>
              </a:rPr>
              <a:t> </a:t>
            </a:r>
            <a:r>
              <a:rPr b="0" lang="ru-RU" sz="2600" spc="-1" strike="noStrike">
                <a:solidFill>
                  <a:srgbClr val="ff0000"/>
                </a:solidFill>
                <a:latin typeface="Perpetua"/>
              </a:rPr>
              <a:t>, 1999.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Perpetua"/>
              </a:rPr>
              <a:t>600 020, </a:t>
            </a:r>
            <a:r>
              <a:rPr b="0" lang="ru-RU" sz="2600" spc="-1" strike="noStrike">
                <a:solidFill>
                  <a:srgbClr val="ff0000"/>
                </a:solidFill>
                <a:latin typeface="Perpetua"/>
              </a:rPr>
              <a:t>600 021, 600 022.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Perpetua"/>
              </a:rPr>
              <a:t>789 000, </a:t>
            </a:r>
            <a:r>
              <a:rPr b="0" lang="ru-RU" sz="2600" spc="-1" strike="noStrike">
                <a:solidFill>
                  <a:srgbClr val="ff0000"/>
                </a:solidFill>
                <a:latin typeface="Perpetua"/>
              </a:rPr>
              <a:t>789 001.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Perpetua"/>
              </a:rPr>
              <a:t>10 299, </a:t>
            </a:r>
            <a:r>
              <a:rPr b="0" lang="ru-RU" sz="2600" spc="-1" strike="noStrike">
                <a:solidFill>
                  <a:srgbClr val="ff0000"/>
                </a:solidFill>
                <a:latin typeface="Perpetua"/>
              </a:rPr>
              <a:t>10 300, </a:t>
            </a:r>
            <a:r>
              <a:rPr b="0" lang="ru-RU" sz="2600" spc="-1" strike="noStrike">
                <a:solidFill>
                  <a:srgbClr val="000000"/>
                </a:solidFill>
                <a:latin typeface="Perpetua"/>
              </a:rPr>
              <a:t>10 301.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ff0000"/>
                </a:solidFill>
                <a:latin typeface="Perpetua"/>
              </a:rPr>
              <a:t>10 301, </a:t>
            </a:r>
            <a:r>
              <a:rPr b="0" lang="ru-RU" sz="2600" spc="-1" strike="noStrike">
                <a:solidFill>
                  <a:srgbClr val="000000"/>
                </a:solidFill>
                <a:latin typeface="Perpetua"/>
              </a:rPr>
              <a:t>10 302.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Perpetua"/>
              </a:rPr>
              <a:t>312 459, </a:t>
            </a:r>
            <a:r>
              <a:rPr b="0" lang="ru-RU" sz="2600" spc="-1" strike="noStrike">
                <a:solidFill>
                  <a:srgbClr val="ff0000"/>
                </a:solidFill>
                <a:latin typeface="Perpetua"/>
              </a:rPr>
              <a:t>312 4.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Table 1"/>
          <p:cNvGraphicFramePr/>
          <p:nvPr/>
        </p:nvGraphicFramePr>
        <p:xfrm>
          <a:off x="395640" y="2133000"/>
          <a:ext cx="8471880" cy="2310480"/>
        </p:xfrm>
        <a:graphic>
          <a:graphicData uri="http://schemas.openxmlformats.org/drawingml/2006/table">
            <a:tbl>
              <a:tblPr/>
              <a:tblGrid>
                <a:gridCol w="1008000"/>
                <a:gridCol w="864000"/>
                <a:gridCol w="864000"/>
                <a:gridCol w="864000"/>
                <a:gridCol w="792000"/>
                <a:gridCol w="864000"/>
                <a:gridCol w="792000"/>
                <a:gridCol w="752760"/>
                <a:gridCol w="835200"/>
                <a:gridCol w="835920"/>
              </a:tblGrid>
              <a:tr h="5954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Миллионов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851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Разряды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Сотни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236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16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Table 1"/>
          <p:cNvGraphicFramePr/>
          <p:nvPr/>
        </p:nvGraphicFramePr>
        <p:xfrm>
          <a:off x="395640" y="2133000"/>
          <a:ext cx="8471880" cy="2310480"/>
        </p:xfrm>
        <a:graphic>
          <a:graphicData uri="http://schemas.openxmlformats.org/drawingml/2006/table">
            <a:tbl>
              <a:tblPr/>
              <a:tblGrid>
                <a:gridCol w="1008000"/>
                <a:gridCol w="864000"/>
                <a:gridCol w="864000"/>
                <a:gridCol w="864000"/>
                <a:gridCol w="792000"/>
                <a:gridCol w="864000"/>
                <a:gridCol w="792000"/>
                <a:gridCol w="752760"/>
                <a:gridCol w="835200"/>
                <a:gridCol w="835920"/>
              </a:tblGrid>
              <a:tr h="5954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Миллионов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851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Разряды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Сотни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236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16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4140000" y="2349000"/>
            <a:ext cx="1367640" cy="4316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 u="sng">
                <a:solidFill>
                  <a:srgbClr val="000000"/>
                </a:solidFill>
                <a:uFillTx/>
                <a:latin typeface="Times New Roman"/>
              </a:rPr>
              <a:t>Миллион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 – это тысяча тысяч. Число записываемое единицей с шестью нулями.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b="1" lang="ru-RU" sz="2600" spc="-1" strike="noStrike">
                <a:solidFill>
                  <a:srgbClr val="000000"/>
                </a:solidFill>
                <a:latin typeface="Times New Roman"/>
              </a:rPr>
              <a:t>1 000 000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b="0" lang="ru-RU" sz="2600" spc="-1" strike="noStrike" u="sng">
                <a:solidFill>
                  <a:srgbClr val="000000"/>
                </a:solidFill>
                <a:uFillTx/>
                <a:latin typeface="Times New Roman"/>
              </a:rPr>
              <a:t>Миллион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 – новая счётная единица следующего класса – </a:t>
            </a:r>
            <a:r>
              <a:rPr b="0" lang="ru-RU" sz="2600" spc="-1" strike="noStrike">
                <a:solidFill>
                  <a:srgbClr val="ff0000"/>
                </a:solidFill>
                <a:latin typeface="Times New Roman"/>
              </a:rPr>
              <a:t>класса миллионов.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Table 1"/>
          <p:cNvGraphicFramePr/>
          <p:nvPr/>
        </p:nvGraphicFramePr>
        <p:xfrm>
          <a:off x="395640" y="980640"/>
          <a:ext cx="8471880" cy="2310480"/>
        </p:xfrm>
        <a:graphic>
          <a:graphicData uri="http://schemas.openxmlformats.org/drawingml/2006/table">
            <a:tbl>
              <a:tblPr/>
              <a:tblGrid>
                <a:gridCol w="1008000"/>
                <a:gridCol w="864000"/>
                <a:gridCol w="864000"/>
                <a:gridCol w="864000"/>
                <a:gridCol w="792000"/>
                <a:gridCol w="864000"/>
                <a:gridCol w="792000"/>
                <a:gridCol w="752760"/>
                <a:gridCol w="835200"/>
                <a:gridCol w="835920"/>
              </a:tblGrid>
              <a:tr h="5954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Миллионов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851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Разряды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Сотни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236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16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4" name="CustomShape 2"/>
          <p:cNvSpPr/>
          <p:nvPr/>
        </p:nvSpPr>
        <p:spPr>
          <a:xfrm>
            <a:off x="539640" y="3789000"/>
            <a:ext cx="8208720" cy="1674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Прочитайте число.</a:t>
            </a: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600" spc="-1" strike="noStrike" u="sng">
                <a:solidFill>
                  <a:srgbClr val="000000"/>
                </a:solidFill>
                <a:uFillTx/>
                <a:latin typeface="Times New Roman"/>
              </a:rPr>
              <a:t>Обратите внимание: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при упоминании единиц миллионов слово единиц, мы не произносим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Table 1"/>
          <p:cNvGraphicFramePr/>
          <p:nvPr/>
        </p:nvGraphicFramePr>
        <p:xfrm>
          <a:off x="395640" y="1484640"/>
          <a:ext cx="8471880" cy="3180960"/>
        </p:xfrm>
        <a:graphic>
          <a:graphicData uri="http://schemas.openxmlformats.org/drawingml/2006/table">
            <a:tbl>
              <a:tblPr/>
              <a:tblGrid>
                <a:gridCol w="1008000"/>
                <a:gridCol w="864000"/>
                <a:gridCol w="864000"/>
                <a:gridCol w="864000"/>
                <a:gridCol w="792000"/>
                <a:gridCol w="864000"/>
                <a:gridCol w="792000"/>
                <a:gridCol w="752760"/>
                <a:gridCol w="835200"/>
                <a:gridCol w="835920"/>
              </a:tblGrid>
              <a:tr h="5972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Миллионов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25200">
                      <a:solidFill>
                        <a:srgbClr val="d34817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851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Разряды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Сотни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мил-ов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Сот.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Дес.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3440">
                <a:tc rowSpan="4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3-ий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1-ый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34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  <a:tr h="4334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noFill/>
                  </a:tcPr>
                </a:tc>
              </a:tr>
              <a:tr h="4323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34817"/>
                      </a:solidFill>
                    </a:lnL>
                    <a:lnR w="12240">
                      <a:solidFill>
                        <a:srgbClr val="d34817"/>
                      </a:solidFill>
                    </a:lnR>
                    <a:lnT w="12240">
                      <a:solidFill>
                        <a:srgbClr val="d34817"/>
                      </a:solidFill>
                    </a:lnT>
                    <a:lnB w="12240">
                      <a:solidFill>
                        <a:srgbClr val="d34817"/>
                      </a:solidFill>
                    </a:lnB>
                    <a:solidFill>
                      <a:srgbClr val="d34817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Запиши числа, в которых:</a:t>
            </a:r>
            <a:endParaRPr b="0" lang="ru-RU" sz="3200" spc="-1" strike="noStrike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914400" y="2061000"/>
            <a:ext cx="7772040" cy="3958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8 единиц класса миллионов;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12 единиц класса тысяч;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  <a:p>
            <a:pPr marL="514440" indent="-51408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SzPct val="85000"/>
              <a:buFont typeface="Franklin Gothic Book"/>
              <a:buAutoNum type="arabicParenR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3 единицы класса миллионов, 8 единиц класса тысяч.</a:t>
            </a:r>
            <a:endParaRPr b="0" lang="ru-RU" sz="2600" spc="-1" strike="noStrike">
              <a:solidFill>
                <a:srgbClr val="000000"/>
              </a:solidFill>
              <a:latin typeface="Perpet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</TotalTime>
  <Application>LibreOffice/6.3.3.2$Windows_x86 LibreOffice_project/a64200df03143b798afd1ec74a12ab50359878ed</Application>
  <Words>873</Words>
  <Paragraphs>439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2021-09-27T08:32:36Z</dcterms:created>
  <dc:creator>usm956@hotmail.com</dc:creator>
  <dc:description/>
  <dc:language>ru-RU</dc:language>
  <cp:lastModifiedBy/>
  <dcterms:modified xsi:type="dcterms:W3CDTF">2022-10-25T10:59:35Z</dcterms:modified>
  <cp:revision>26</cp:revision>
  <dc:subject/>
  <dc:title>Презентация к уроку по математике в 4 классе «Класс миллионов. Округление чисел»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24</vt:i4>
  </property>
</Properties>
</file>